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7" r:id="rId3"/>
    <p:sldId id="258" r:id="rId4"/>
    <p:sldId id="267" r:id="rId5"/>
    <p:sldId id="259" r:id="rId6"/>
    <p:sldId id="269" r:id="rId7"/>
    <p:sldId id="268" r:id="rId8"/>
    <p:sldId id="260" r:id="rId9"/>
    <p:sldId id="270" r:id="rId10"/>
    <p:sldId id="271" r:id="rId11"/>
    <p:sldId id="272" r:id="rId12"/>
    <p:sldId id="274" r:id="rId13"/>
    <p:sldId id="273" r:id="rId14"/>
    <p:sldId id="276" r:id="rId15"/>
    <p:sldId id="275" r:id="rId16"/>
    <p:sldId id="262" r:id="rId17"/>
    <p:sldId id="263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6" d="100"/>
          <a:sy n="36" d="100"/>
        </p:scale>
        <p:origin x="-1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0C4CEC-16D5-4229-B4DE-FDE9B679D7E2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ZK6YP1Smbxk&amp;noredirect=1" TargetMode="Externa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1600" y="668258"/>
            <a:ext cx="7086600" cy="1183234"/>
          </a:xfrm>
        </p:spPr>
        <p:txBody>
          <a:bodyPr/>
          <a:lstStyle/>
          <a:p>
            <a:r>
              <a:rPr lang="en-US" dirty="0" smtClean="0"/>
              <a:t>Dog DNA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328" y="2333055"/>
            <a:ext cx="4397542" cy="329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459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3600" dirty="0" smtClean="0"/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These are the building blocks for our dogs.  You will choose 1 strip of paper for each trait, like eye color.</a:t>
            </a:r>
            <a:endParaRPr lang="en-US" sz="3600" dirty="0"/>
          </a:p>
          <a:p>
            <a:pPr marL="0" indent="0" algn="ctr">
              <a:buNone/>
            </a:pPr>
            <a:r>
              <a:rPr lang="en-US" sz="3600" dirty="0" smtClean="0"/>
              <a:t>What does this strip represent?</a:t>
            </a:r>
            <a:endParaRPr lang="en-US" sz="3600" dirty="0"/>
          </a:p>
        </p:txBody>
      </p:sp>
      <p:pic>
        <p:nvPicPr>
          <p:cNvPr id="4" name="Picture 3" descr="Macintosh HD:Users:lleet:Desktop:Screen Shot 2014-01-03 at 10.24.51 AM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05"/>
          <a:stretch/>
        </p:blipFill>
        <p:spPr bwMode="auto">
          <a:xfrm>
            <a:off x="1869361" y="2081658"/>
            <a:ext cx="5643355" cy="11516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0649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3600" dirty="0" smtClean="0"/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These are the building blocks for our dogs.  You will choose 1 strip of paper for each trait, like eye color.</a:t>
            </a:r>
            <a:endParaRPr lang="en-US" sz="3600" dirty="0"/>
          </a:p>
          <a:p>
            <a:pPr marL="0" indent="0" algn="ctr">
              <a:buNone/>
            </a:pPr>
            <a:r>
              <a:rPr lang="en-US" sz="3600" dirty="0" smtClean="0"/>
              <a:t>A GENE!</a:t>
            </a:r>
            <a:endParaRPr lang="en-US" sz="3600" dirty="0"/>
          </a:p>
        </p:txBody>
      </p:sp>
      <p:pic>
        <p:nvPicPr>
          <p:cNvPr id="4" name="Picture 3" descr="Macintosh HD:Users:lleet:Desktop:Screen Shot 2014-01-03 at 10.24.51 AM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05"/>
          <a:stretch/>
        </p:blipFill>
        <p:spPr bwMode="auto">
          <a:xfrm>
            <a:off x="1869361" y="2081658"/>
            <a:ext cx="5643355" cy="11516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5919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3600" dirty="0" smtClean="0"/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Each gene is made up of certain molecules – Adenine (A), Cytosine (C), Guanine (G), Thymine (T).</a:t>
            </a:r>
          </a:p>
          <a:p>
            <a:r>
              <a:rPr lang="en-US" sz="3600" dirty="0" smtClean="0"/>
              <a:t>The 4 symbols represent these “bases”.</a:t>
            </a:r>
            <a:endParaRPr lang="en-US" sz="3600" dirty="0"/>
          </a:p>
        </p:txBody>
      </p:sp>
      <p:pic>
        <p:nvPicPr>
          <p:cNvPr id="4" name="Picture 3" descr="Macintosh HD:Users:lleet:Desktop:Screen Shot 2014-01-03 at 10.24.51 AM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05"/>
          <a:stretch/>
        </p:blipFill>
        <p:spPr bwMode="auto">
          <a:xfrm>
            <a:off x="1869361" y="2081658"/>
            <a:ext cx="5643355" cy="11516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1638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Blocks</a:t>
            </a:r>
            <a:endParaRPr lang="en-US" dirty="0"/>
          </a:p>
        </p:txBody>
      </p:sp>
      <p:pic>
        <p:nvPicPr>
          <p:cNvPr id="4" name="Content Placeholder 3" descr="Macintosh HD:Users:lleet:Desktop:Screen Shot 2014-01-03 at 10.24.51 AM.pn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0" b="29185"/>
          <a:stretch/>
        </p:blipFill>
        <p:spPr bwMode="auto">
          <a:xfrm>
            <a:off x="1089024" y="1905246"/>
            <a:ext cx="3425661" cy="59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3" descr="Macintosh HD:Users:lleet:Desktop:Screen Shot 2014-01-03 at 10.24.51 AM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0" b="29185"/>
          <a:stretch/>
        </p:blipFill>
        <p:spPr bwMode="auto">
          <a:xfrm>
            <a:off x="4514685" y="1905246"/>
            <a:ext cx="3425661" cy="59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3" descr="Macintosh HD:Users:lleet:Desktop:Screen Shot 2014-01-03 at 10.24.51 AM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0" b="29185"/>
          <a:stretch/>
        </p:blipFill>
        <p:spPr bwMode="auto">
          <a:xfrm rot="5400000">
            <a:off x="6527415" y="3318177"/>
            <a:ext cx="3425661" cy="59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Content Placeholder 3" descr="Macintosh HD:Users:lleet:Desktop:Screen Shot 2014-01-03 at 10.24.51 AM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0" b="29185"/>
          <a:stretch/>
        </p:blipFill>
        <p:spPr bwMode="auto">
          <a:xfrm>
            <a:off x="4514684" y="4731108"/>
            <a:ext cx="3425661" cy="59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3" descr="Macintosh HD:Users:lleet:Desktop:Screen Shot 2014-01-03 at 10.24.51 AM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0" b="29185"/>
          <a:stretch/>
        </p:blipFill>
        <p:spPr bwMode="auto">
          <a:xfrm>
            <a:off x="1089024" y="4766392"/>
            <a:ext cx="3425661" cy="5998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408650" y="3000482"/>
            <a:ext cx="6212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does a whole bunch of genes together make?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24622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Blocks</a:t>
            </a:r>
            <a:endParaRPr lang="en-US" dirty="0"/>
          </a:p>
        </p:txBody>
      </p:sp>
      <p:pic>
        <p:nvPicPr>
          <p:cNvPr id="4" name="Content Placeholder 3" descr="Macintosh HD:Users:lleet:Desktop:Screen Shot 2014-01-03 at 10.24.51 AM.pn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0" b="29185"/>
          <a:stretch/>
        </p:blipFill>
        <p:spPr bwMode="auto">
          <a:xfrm>
            <a:off x="1089024" y="1905246"/>
            <a:ext cx="3425661" cy="59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3" descr="Macintosh HD:Users:lleet:Desktop:Screen Shot 2014-01-03 at 10.24.51 AM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0" b="29185"/>
          <a:stretch/>
        </p:blipFill>
        <p:spPr bwMode="auto">
          <a:xfrm>
            <a:off x="4514685" y="1905246"/>
            <a:ext cx="3425661" cy="59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3" descr="Macintosh HD:Users:lleet:Desktop:Screen Shot 2014-01-03 at 10.24.51 AM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0" b="29185"/>
          <a:stretch/>
        </p:blipFill>
        <p:spPr bwMode="auto">
          <a:xfrm rot="5400000">
            <a:off x="6527415" y="3318177"/>
            <a:ext cx="3425661" cy="59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Content Placeholder 3" descr="Macintosh HD:Users:lleet:Desktop:Screen Shot 2014-01-03 at 10.24.51 AM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0" b="29185"/>
          <a:stretch/>
        </p:blipFill>
        <p:spPr bwMode="auto">
          <a:xfrm>
            <a:off x="4514684" y="4731108"/>
            <a:ext cx="3425661" cy="59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3" descr="Macintosh HD:Users:lleet:Desktop:Screen Shot 2014-01-03 at 10.24.51 AM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0" b="29185"/>
          <a:stretch/>
        </p:blipFill>
        <p:spPr bwMode="auto">
          <a:xfrm>
            <a:off x="1089024" y="4766392"/>
            <a:ext cx="3425661" cy="5998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408650" y="3000482"/>
            <a:ext cx="62120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DNA!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78339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your dog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First, make the DNA strand while circling the traits on the instruction document.</a:t>
            </a:r>
          </a:p>
          <a:p>
            <a:r>
              <a:rPr lang="en-US" sz="3200" dirty="0" smtClean="0"/>
              <a:t>Second, use the DNA strand and the trait list to draw your dog!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25676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Finishing Touches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713" y="1446752"/>
            <a:ext cx="8022603" cy="512792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Name your dog and put your names on the back.</a:t>
            </a:r>
          </a:p>
          <a:p>
            <a:r>
              <a:rPr lang="en-US" sz="3200" dirty="0" smtClean="0"/>
              <a:t>If your dog is a male, tape the long DNA strip to the left hand side of your dog’s picture.</a:t>
            </a:r>
          </a:p>
          <a:p>
            <a:r>
              <a:rPr lang="en-US" sz="3200" dirty="0" smtClean="0"/>
              <a:t>If your dog is a female, tape the long DNA strip to the right side of your dog’s picture.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83156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8"/>
            <a:ext cx="7272339" cy="770238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173" y="1044875"/>
            <a:ext cx="8247686" cy="5610177"/>
          </a:xfrm>
        </p:spPr>
        <p:txBody>
          <a:bodyPr>
            <a:normAutofit/>
          </a:bodyPr>
          <a:lstStyle/>
          <a:p>
            <a:r>
              <a:rPr lang="en-US" dirty="0"/>
              <a:t>The DNA molecule contains a sequence of four chemical bases (represented here by four symbols). Each base is referred to by the first letter of its name: Adenine (A), Cytosine (C), Guanine (G) and Thymine (T).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sequence of these chemical bases encodes a detailed set of instructions for building an organism’s traits. (The human genome contains approximately 3 billion pairs or bases!) </a:t>
            </a:r>
          </a:p>
          <a:p>
            <a:r>
              <a:rPr lang="en-US" dirty="0"/>
              <a:t>Each one of you assembled the DNA strips in the order they were drawn. This is because all individuals of a species have the same genes in the same order along their chromosomes. (This is what allows researchers to “map” the location of a gene to a specific place on a chromosome</a:t>
            </a:r>
            <a:r>
              <a:rPr lang="en-US" dirty="0" smtClean="0"/>
              <a:t>.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96747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818463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785" y="1093100"/>
            <a:ext cx="8231609" cy="5481578"/>
          </a:xfrm>
        </p:spPr>
        <p:txBody>
          <a:bodyPr>
            <a:normAutofit/>
          </a:bodyPr>
          <a:lstStyle/>
          <a:p>
            <a:r>
              <a:rPr lang="en-US" dirty="0" smtClean="0"/>
              <a:t>It </a:t>
            </a:r>
            <a:r>
              <a:rPr lang="en-US" dirty="0"/>
              <a:t>is the small sequence variations within each gene that lead to differences in traits. </a:t>
            </a:r>
            <a:r>
              <a:rPr lang="en-US" dirty="0" smtClean="0"/>
              <a:t>There </a:t>
            </a:r>
            <a:r>
              <a:rPr lang="en-US" dirty="0"/>
              <a:t>is usually a limited number of sequence variations for a gene. That is, a gene usually comes in a few different forms or </a:t>
            </a:r>
            <a:r>
              <a:rPr lang="en-US" dirty="0" smtClean="0"/>
              <a:t>flavors, called </a:t>
            </a:r>
            <a:r>
              <a:rPr lang="en-US" dirty="0"/>
              <a:t>“alleles</a:t>
            </a:r>
            <a:r>
              <a:rPr lang="en-US" dirty="0" smtClean="0"/>
              <a:t>”.</a:t>
            </a:r>
          </a:p>
          <a:p>
            <a:r>
              <a:rPr lang="en-US" dirty="0" smtClean="0"/>
              <a:t> </a:t>
            </a:r>
            <a:r>
              <a:rPr lang="en-US" dirty="0"/>
              <a:t>There was a possibility of four different </a:t>
            </a:r>
            <a:r>
              <a:rPr lang="en-US" dirty="0" smtClean="0"/>
              <a:t>alleles </a:t>
            </a:r>
            <a:r>
              <a:rPr lang="en-US" dirty="0"/>
              <a:t>for each of the dog genes in this activity. </a:t>
            </a:r>
          </a:p>
          <a:p>
            <a:r>
              <a:rPr lang="en-US" dirty="0"/>
              <a:t>In this activity, a single gene determined each dog trait. More often a trait is influenced by more than one gene as well as environmental factors.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771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describe the relationship between: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000" dirty="0" smtClean="0"/>
              <a:t>DNA</a:t>
            </a:r>
            <a:r>
              <a:rPr lang="en-US" sz="3000" dirty="0" smtClean="0"/>
              <a:t>, </a:t>
            </a:r>
            <a:r>
              <a:rPr lang="en-US" sz="3000" dirty="0" smtClean="0"/>
              <a:t>Chromosomes</a:t>
            </a:r>
            <a:r>
              <a:rPr lang="en-US" sz="3000" dirty="0" smtClean="0"/>
              <a:t>, </a:t>
            </a:r>
            <a:r>
              <a:rPr lang="en-US" sz="3000" dirty="0" smtClean="0"/>
              <a:t>Genes</a:t>
            </a:r>
            <a:r>
              <a:rPr lang="en-US" sz="3000" dirty="0" smtClean="0"/>
              <a:t>, </a:t>
            </a:r>
            <a:r>
              <a:rPr lang="en-US" sz="3000" dirty="0" smtClean="0"/>
              <a:t>and Traits?</a:t>
            </a:r>
            <a:endParaRPr lang="en-US" sz="3000" dirty="0" smtClean="0"/>
          </a:p>
          <a:p>
            <a:pPr lvl="1"/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545360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DOG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556646"/>
            <a:ext cx="7272339" cy="432425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You will </a:t>
            </a:r>
            <a:r>
              <a:rPr lang="en-US" sz="3200" dirty="0" smtClean="0"/>
              <a:t>be assigned </a:t>
            </a:r>
            <a:r>
              <a:rPr lang="en-US" sz="3200" dirty="0" smtClean="0"/>
              <a:t>a partner.</a:t>
            </a:r>
          </a:p>
          <a:p>
            <a:r>
              <a:rPr lang="en-US" sz="3200" dirty="0" smtClean="0"/>
              <a:t>You will need:</a:t>
            </a:r>
          </a:p>
          <a:p>
            <a:pPr lvl="1"/>
            <a:r>
              <a:rPr lang="en-US" sz="3000" dirty="0" smtClean="0"/>
              <a:t>1 </a:t>
            </a:r>
            <a:r>
              <a:rPr lang="en-US" sz="3000" dirty="0" smtClean="0"/>
              <a:t>envelope with 32 </a:t>
            </a:r>
            <a:r>
              <a:rPr lang="en-US" sz="3000" dirty="0" smtClean="0"/>
              <a:t>gene strips</a:t>
            </a:r>
          </a:p>
          <a:p>
            <a:pPr lvl="1"/>
            <a:r>
              <a:rPr lang="en-US" sz="3000" dirty="0" smtClean="0"/>
              <a:t>Tape</a:t>
            </a:r>
          </a:p>
          <a:p>
            <a:pPr lvl="1"/>
            <a:r>
              <a:rPr lang="en-US" sz="3000" dirty="0" smtClean="0"/>
              <a:t>Construction paper</a:t>
            </a:r>
          </a:p>
          <a:p>
            <a:pPr lvl="1"/>
            <a:r>
              <a:rPr lang="en-US" sz="3000" dirty="0" smtClean="0"/>
              <a:t>Markers</a:t>
            </a:r>
          </a:p>
          <a:p>
            <a:pPr lvl="1"/>
            <a:r>
              <a:rPr lang="en-US" sz="3000" dirty="0" smtClean="0"/>
              <a:t>Trait </a:t>
            </a:r>
            <a:r>
              <a:rPr lang="en-US" sz="3000" dirty="0" smtClean="0"/>
              <a:t>Map (Moodle)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514" y="3967985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36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10307" b="103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1840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059589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75" y="1521098"/>
            <a:ext cx="5025678" cy="5336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 the nucleus of (almost) every cell there </a:t>
            </a:r>
            <a:r>
              <a:rPr lang="en-US" sz="3200" dirty="0" smtClean="0"/>
              <a:t>are chromosomes.</a:t>
            </a:r>
          </a:p>
          <a:p>
            <a:r>
              <a:rPr lang="en-US" sz="3200" dirty="0" smtClean="0"/>
              <a:t>Chromosomes are bunches of DNA.</a:t>
            </a:r>
          </a:p>
          <a:p>
            <a:r>
              <a:rPr lang="en-US" sz="3200" dirty="0" smtClean="0"/>
              <a:t>A piece of DNA is called a gene.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7507"/>
          <a:stretch/>
        </p:blipFill>
        <p:spPr>
          <a:xfrm>
            <a:off x="5781315" y="1971362"/>
            <a:ext cx="3246574" cy="380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849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 a ball of yarn…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639" r="639"/>
          <a:stretch>
            <a:fillRect/>
          </a:stretch>
        </p:blipFill>
        <p:spPr>
          <a:xfrm>
            <a:off x="1089024" y="1613646"/>
            <a:ext cx="7272339" cy="4324257"/>
          </a:xfrm>
        </p:spPr>
      </p:pic>
      <p:sp>
        <p:nvSpPr>
          <p:cNvPr id="5" name="Line Callout 3 4"/>
          <p:cNvSpPr/>
          <p:nvPr/>
        </p:nvSpPr>
        <p:spPr>
          <a:xfrm flipH="1">
            <a:off x="387246" y="5307855"/>
            <a:ext cx="2038498" cy="1260095"/>
          </a:xfrm>
          <a:prstGeom prst="borderCallout3">
            <a:avLst>
              <a:gd name="adj1" fmla="val -132392"/>
              <a:gd name="adj2" fmla="val -1775"/>
              <a:gd name="adj3" fmla="val -52844"/>
              <a:gd name="adj4" fmla="val 32513"/>
              <a:gd name="adj5" fmla="val 1890"/>
              <a:gd name="adj6" fmla="val 35398"/>
              <a:gd name="adj7" fmla="val 9550"/>
              <a:gd name="adj8" fmla="val 35929"/>
            </a:avLst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Chromosome</a:t>
            </a:r>
            <a:endParaRPr lang="en-US" sz="2400" dirty="0"/>
          </a:p>
        </p:txBody>
      </p:sp>
      <p:sp>
        <p:nvSpPr>
          <p:cNvPr id="6" name="Line Callout 2 5"/>
          <p:cNvSpPr/>
          <p:nvPr/>
        </p:nvSpPr>
        <p:spPr>
          <a:xfrm>
            <a:off x="6516510" y="2783098"/>
            <a:ext cx="2239006" cy="1426929"/>
          </a:xfrm>
          <a:prstGeom prst="borderCallout2">
            <a:avLst>
              <a:gd name="adj1" fmla="val 32800"/>
              <a:gd name="adj2" fmla="val 3607"/>
              <a:gd name="adj3" fmla="val 18750"/>
              <a:gd name="adj4" fmla="val -19652"/>
              <a:gd name="adj5" fmla="val 121866"/>
              <a:gd name="adj6" fmla="val -49652"/>
            </a:avLst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DNA</a:t>
            </a:r>
            <a:endParaRPr lang="en-US" sz="2400" dirty="0"/>
          </a:p>
        </p:txBody>
      </p:sp>
      <p:sp>
        <p:nvSpPr>
          <p:cNvPr id="7" name="Line Callout 2 6"/>
          <p:cNvSpPr/>
          <p:nvPr/>
        </p:nvSpPr>
        <p:spPr>
          <a:xfrm>
            <a:off x="6616764" y="5403296"/>
            <a:ext cx="2138752" cy="1311457"/>
          </a:xfrm>
          <a:prstGeom prst="borderCallout2">
            <a:avLst>
              <a:gd name="adj1" fmla="val 23846"/>
              <a:gd name="adj2" fmla="val 2605"/>
              <a:gd name="adj3" fmla="val 56966"/>
              <a:gd name="adj4" fmla="val -63542"/>
              <a:gd name="adj5" fmla="val -2150"/>
              <a:gd name="adj6" fmla="val -121667"/>
            </a:avLst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Gene</a:t>
            </a:r>
            <a:endParaRPr lang="en-US" sz="24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213208" y="5403296"/>
            <a:ext cx="467852" cy="778093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132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-7622"/>
            <a:ext cx="7272339" cy="1339009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023188"/>
            <a:ext cx="7272339" cy="4632457"/>
          </a:xfrm>
        </p:spPr>
        <p:txBody>
          <a:bodyPr>
            <a:normAutofit/>
          </a:bodyPr>
          <a:lstStyle/>
          <a:p>
            <a:r>
              <a:rPr lang="en-US" sz="3200" dirty="0"/>
              <a:t>DNA is a set of instructions that determines the traits of an organism.</a:t>
            </a:r>
          </a:p>
          <a:p>
            <a:r>
              <a:rPr lang="en-US" sz="3200" dirty="0" smtClean="0"/>
              <a:t>Every </a:t>
            </a:r>
            <a:r>
              <a:rPr lang="en-US" sz="3200" dirty="0"/>
              <a:t>organism inherits a unique combination of DNA in their </a:t>
            </a:r>
            <a:r>
              <a:rPr lang="en-US" sz="3200" dirty="0" smtClean="0"/>
              <a:t>cells.</a:t>
            </a:r>
          </a:p>
          <a:p>
            <a:pPr lvl="1"/>
            <a:r>
              <a:rPr lang="en-US" sz="3200" dirty="0" smtClean="0"/>
              <a:t>These variations, or differences, </a:t>
            </a:r>
            <a:r>
              <a:rPr lang="en-US" sz="3200" dirty="0"/>
              <a:t>in the DNA lead to the inheritance of different traits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024" y="4940300"/>
            <a:ext cx="3187700" cy="191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2756" b="10555"/>
          <a:stretch/>
        </p:blipFill>
        <p:spPr>
          <a:xfrm>
            <a:off x="5021263" y="4940300"/>
            <a:ext cx="3340100" cy="186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281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011365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286002"/>
            <a:ext cx="7272339" cy="484016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So, DNA is like </a:t>
            </a:r>
            <a:r>
              <a:rPr lang="en-US" sz="3200" b="1" dirty="0"/>
              <a:t>a “recipe” for traits in all organisms</a:t>
            </a:r>
            <a:r>
              <a:rPr lang="en-US" sz="3200" b="1" dirty="0" smtClean="0"/>
              <a:t>.</a:t>
            </a:r>
          </a:p>
          <a:p>
            <a:r>
              <a:rPr lang="en-US" sz="3200" b="1" dirty="0" smtClean="0"/>
              <a:t>Genes are like the individual steps or ingredients in the recipe.</a:t>
            </a:r>
            <a:r>
              <a:rPr lang="en-US" sz="3200" b="1" dirty="0" smtClean="0"/>
              <a:t> </a:t>
            </a:r>
            <a:endParaRPr lang="en-US" sz="3200" b="1" dirty="0" smtClean="0"/>
          </a:p>
          <a:p>
            <a:r>
              <a:rPr lang="en-US" sz="3200" b="1" dirty="0" smtClean="0"/>
              <a:t>Differences </a:t>
            </a:r>
            <a:r>
              <a:rPr lang="en-US" sz="3200" b="1" dirty="0"/>
              <a:t>in the DNA “alphabet” are what make differences in </a:t>
            </a:r>
            <a:r>
              <a:rPr lang="en-US" sz="3200" b="1" dirty="0" smtClean="0"/>
              <a:t>traits</a:t>
            </a:r>
          </a:p>
          <a:p>
            <a:pPr lvl="1"/>
            <a:r>
              <a:rPr lang="en-US" sz="3200" b="1" dirty="0" smtClean="0"/>
              <a:t>If you use a different ingredient in the recipe, you will get a different product!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70739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Dog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340728"/>
            <a:ext cx="7272339" cy="5080653"/>
          </a:xfrm>
        </p:spPr>
        <p:txBody>
          <a:bodyPr>
            <a:noAutofit/>
          </a:bodyPr>
          <a:lstStyle/>
          <a:p>
            <a:r>
              <a:rPr lang="en-US" sz="3200" dirty="0" smtClean="0"/>
              <a:t>In this activity, you will create the “recipe” for a dog by creating a long DNA strand with genes for various dog traits. </a:t>
            </a:r>
          </a:p>
          <a:p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 smtClean="0"/>
              <a:t>You will then use that recipe to create your own dog!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8" name="Picture 7" descr="photo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3" t="23649" b="-13294"/>
          <a:stretch/>
        </p:blipFill>
        <p:spPr>
          <a:xfrm rot="10800000">
            <a:off x="3386012" y="2787303"/>
            <a:ext cx="2927493" cy="237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5842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000000"/>
      </a:dk1>
      <a:lt1>
        <a:srgbClr val="FFFFFF"/>
      </a:lt1>
      <a:dk2>
        <a:srgbClr val="59480D"/>
      </a:dk2>
      <a:lt2>
        <a:srgbClr val="D28E11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650</TotalTime>
  <Words>674</Words>
  <Application>Microsoft Macintosh PowerPoint</Application>
  <PresentationFormat>On-screen Show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Tradition</vt:lpstr>
      <vt:lpstr>Dog DNA</vt:lpstr>
      <vt:lpstr>Can you describe the relationship between: </vt:lpstr>
      <vt:lpstr>DOG DNA</vt:lpstr>
      <vt:lpstr>Song</vt:lpstr>
      <vt:lpstr>Background</vt:lpstr>
      <vt:lpstr>Like a ball of yarn…</vt:lpstr>
      <vt:lpstr>Background</vt:lpstr>
      <vt:lpstr>Background</vt:lpstr>
      <vt:lpstr>Dog DNA</vt:lpstr>
      <vt:lpstr>Building Blocks</vt:lpstr>
      <vt:lpstr>Building Blocks</vt:lpstr>
      <vt:lpstr>Building Blocks</vt:lpstr>
      <vt:lpstr>Building Blocks</vt:lpstr>
      <vt:lpstr>Building Blocks</vt:lpstr>
      <vt:lpstr>Create your dog</vt:lpstr>
      <vt:lpstr>Finishing Touches</vt:lpstr>
      <vt:lpstr>Discussion</vt:lpstr>
      <vt:lpstr>Discussion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Traits</dc:title>
  <dc:creator>User</dc:creator>
  <cp:lastModifiedBy>User</cp:lastModifiedBy>
  <cp:revision>17</cp:revision>
  <dcterms:created xsi:type="dcterms:W3CDTF">2012-12-18T16:54:54Z</dcterms:created>
  <dcterms:modified xsi:type="dcterms:W3CDTF">2014-01-03T21:04:01Z</dcterms:modified>
</cp:coreProperties>
</file>